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0" r:id="rId4"/>
    <p:sldId id="258" r:id="rId5"/>
    <p:sldId id="276" r:id="rId6"/>
    <p:sldId id="259" r:id="rId7"/>
    <p:sldId id="282" r:id="rId8"/>
    <p:sldId id="281" r:id="rId9"/>
    <p:sldId id="266" r:id="rId10"/>
    <p:sldId id="273" r:id="rId11"/>
    <p:sldId id="260" r:id="rId12"/>
    <p:sldId id="261" r:id="rId13"/>
    <p:sldId id="265" r:id="rId14"/>
    <p:sldId id="280" r:id="rId15"/>
    <p:sldId id="262" r:id="rId16"/>
    <p:sldId id="267" r:id="rId17"/>
    <p:sldId id="272" r:id="rId18"/>
    <p:sldId id="269" r:id="rId19"/>
    <p:sldId id="274" r:id="rId20"/>
    <p:sldId id="275" r:id="rId21"/>
    <p:sldId id="279" r:id="rId22"/>
    <p:sldId id="278" r:id="rId23"/>
    <p:sldId id="277" r:id="rId24"/>
    <p:sldId id="283" r:id="rId25"/>
    <p:sldId id="28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32675-DF3B-4C7D-8899-F3AE4D2272B4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9A8C3-22EB-41C4-BF44-A379B05AEC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ЗВОНКИЕ СОГЛАСНЫЕ ЗВУКИ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З - </a:t>
            </a:r>
            <a:r>
              <a:rPr lang="ru-RU" b="1" dirty="0" err="1" smtClean="0">
                <a:solidFill>
                  <a:srgbClr val="C00000"/>
                </a:solidFill>
              </a:rPr>
              <a:t>Зь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3886200"/>
            <a:ext cx="3714776" cy="17526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Учитель –логопед  Иванова О.Ф.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2019 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16" y="4000504"/>
            <a:ext cx="1870078" cy="217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00042"/>
            <a:ext cx="1259419" cy="1700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28604"/>
            <a:ext cx="1795457" cy="1598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0018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857232"/>
            <a:ext cx="1071570" cy="132149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43834" y="785794"/>
            <a:ext cx="13049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282" y="4000504"/>
            <a:ext cx="2285984" cy="258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214554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8182" y="2285992"/>
            <a:ext cx="785818" cy="96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ЛИСА ГОНИТСЯ ЗА ЗАЙЦЕМ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2571768" cy="37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5143512"/>
            <a:ext cx="8229600" cy="98265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9496" y="2143116"/>
            <a:ext cx="5504504" cy="25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Кто </a:t>
            </a:r>
            <a:r>
              <a:rPr lang="ru-RU" b="1" u="sng" dirty="0" smtClean="0">
                <a:solidFill>
                  <a:srgbClr val="C00000"/>
                </a:solidFill>
              </a:rPr>
              <a:t>за</a:t>
            </a:r>
            <a:r>
              <a:rPr lang="ru-RU" b="1" dirty="0" smtClean="0">
                <a:solidFill>
                  <a:srgbClr val="C00000"/>
                </a:solidFill>
              </a:rPr>
              <a:t> кем?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42985"/>
            <a:ext cx="8786842" cy="556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6541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МАТРЁШКА  СТОИТ   </a:t>
            </a:r>
            <a:r>
              <a:rPr lang="ru-RU" b="1" u="sng" dirty="0" smtClean="0">
                <a:solidFill>
                  <a:srgbClr val="C00000"/>
                </a:solidFill>
              </a:rPr>
              <a:t>ЗА</a:t>
            </a:r>
            <a:r>
              <a:rPr lang="ru-RU" b="1" dirty="0" smtClean="0">
                <a:solidFill>
                  <a:srgbClr val="C00000"/>
                </a:solidFill>
              </a:rPr>
              <a:t>  ЗАЙЦЕМ.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5"/>
            <a:ext cx="3571900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0070C0"/>
                </a:solidFill>
              </a:rPr>
              <a:t>Посчитай-ка</a:t>
            </a:r>
            <a:r>
              <a:rPr lang="ru-RU" b="1" dirty="0" smtClean="0">
                <a:solidFill>
                  <a:srgbClr val="C00000"/>
                </a:solidFill>
              </a:rPr>
              <a:t>» – </a:t>
            </a:r>
            <a:r>
              <a:rPr lang="ru-RU" b="1" dirty="0" smtClean="0">
                <a:solidFill>
                  <a:srgbClr val="00B050"/>
                </a:solidFill>
              </a:rPr>
              <a:t>Сколько слов в предложении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«Назови «маленькое» слово» /предлог/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1678278"/>
            <a:ext cx="4786346" cy="517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ОТКУДА ВЫЕХАЛА МАШИНА ?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357298"/>
            <a:ext cx="878684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Кто  выглядывает ИЗ-ЗА забора?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Схема предлога «ИЗ-ЗА».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571612"/>
            <a:ext cx="8229600" cy="4525963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77" y="1571612"/>
            <a:ext cx="7134229" cy="520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571612"/>
            <a:ext cx="221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ЗОЛОТОЙ КЛЮЧИК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86172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15035"/>
            <a:ext cx="3783023" cy="53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ЗЕБРА ОЧЕНЬ ТЕМ ГОРДИТСЯ,                                ЧТО В ПОЛОСКУ, КАК ТИГРИЦА.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143116"/>
            <a:ext cx="287379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82"/>
            <a:ext cx="312286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8697" y="2443163"/>
            <a:ext cx="2655828" cy="227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МОРСКАЯ ЗВЕЗДА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714488"/>
            <a:ext cx="4739650" cy="433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ДИАЛОГ: </a:t>
            </a:r>
            <a:r>
              <a:rPr lang="ru-RU" sz="3600" b="1" dirty="0" smtClean="0">
                <a:solidFill>
                  <a:srgbClr val="002060"/>
                </a:solidFill>
              </a:rPr>
              <a:t>Заяц, тетёрка, цапля и летучая мышь.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6" y="1214422"/>
            <a:ext cx="899414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КАП-КАП-КАП!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878684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К</a:t>
            </a:r>
            <a:r>
              <a:rPr lang="ru-RU" sz="6000" b="1" dirty="0" smtClean="0">
                <a:solidFill>
                  <a:srgbClr val="FF0000"/>
                </a:solidFill>
              </a:rPr>
              <a:t>О</a:t>
            </a:r>
            <a:r>
              <a:rPr lang="ru-RU" sz="6000" b="1" dirty="0" smtClean="0">
                <a:solidFill>
                  <a:srgbClr val="00B050"/>
                </a:solidFill>
              </a:rPr>
              <a:t>- М</a:t>
            </a:r>
            <a:r>
              <a:rPr lang="ru-RU" sz="6000" b="1" dirty="0" smtClean="0">
                <a:solidFill>
                  <a:srgbClr val="FF0000"/>
                </a:solidFill>
              </a:rPr>
              <a:t>А</a:t>
            </a:r>
            <a:r>
              <a:rPr lang="ru-RU" sz="6000" b="1" dirty="0" smtClean="0">
                <a:solidFill>
                  <a:srgbClr val="00B050"/>
                </a:solidFill>
              </a:rPr>
              <a:t>-Р</a:t>
            </a:r>
            <a:r>
              <a:rPr lang="ru-RU" sz="6000" b="1" dirty="0" smtClean="0">
                <a:solidFill>
                  <a:srgbClr val="FF0000"/>
                </a:solidFill>
              </a:rPr>
              <a:t>И</a:t>
            </a:r>
            <a:r>
              <a:rPr lang="ru-RU" sz="6000" b="1" dirty="0" smtClean="0">
                <a:solidFill>
                  <a:srgbClr val="00B050"/>
                </a:solidFill>
              </a:rPr>
              <a:t>К</a:t>
            </a:r>
            <a:endParaRPr lang="ru-RU" sz="6000" b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1600200"/>
            <a:ext cx="4071934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Вдруг откуда-то летит маленький комарик.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А в руке его горит </a:t>
            </a:r>
            <a:r>
              <a:rPr lang="ru-RU" b="1" dirty="0" smtClean="0">
                <a:solidFill>
                  <a:srgbClr val="00B050"/>
                </a:solidFill>
              </a:rPr>
              <a:t>– маленький фонарик:</a:t>
            </a:r>
          </a:p>
          <a:p>
            <a:pPr>
              <a:buNone/>
            </a:pP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 – </a:t>
            </a:r>
            <a:r>
              <a:rPr lang="ru-RU" b="1" dirty="0" err="1" smtClean="0">
                <a:solidFill>
                  <a:srgbClr val="00B050"/>
                </a:solidFill>
              </a:rPr>
              <a:t>зь</a:t>
            </a:r>
            <a:r>
              <a:rPr lang="ru-RU" b="1" dirty="0" smtClean="0">
                <a:solidFill>
                  <a:srgbClr val="00B050"/>
                </a:solidFill>
              </a:rPr>
              <a:t>…</a:t>
            </a:r>
          </a:p>
          <a:p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3"/>
            <a:ext cx="4071966" cy="373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285728"/>
            <a:ext cx="11699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Слева.. справа.. между...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1428736"/>
            <a:ext cx="350043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5643578"/>
            <a:ext cx="8229600" cy="48258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4"/>
            <a:ext cx="2126437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1928802"/>
            <a:ext cx="2286016" cy="330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Звуки З и С произнеси на улыбке.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472518" cy="4525963"/>
          </a:xfrm>
        </p:spPr>
        <p:txBody>
          <a:bodyPr/>
          <a:lstStyle/>
          <a:p>
            <a:pPr lvl="0">
              <a:buNone/>
            </a:pPr>
            <a:r>
              <a:rPr lang="ru-RU" i="1" dirty="0" smtClean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После  ?________  наступает зима.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За забором залаяла злая  ?________.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- Зазвенел  ?_______ ,                                                           и учительница  вошла в  ?_______ .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Зимой ребята катались с  горки  на  ? _______.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Повтори рассказ. Заменяя каждую картинку словом со звуком  З или С.</a:t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600200"/>
            <a:ext cx="892971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У Зины </a:t>
            </a:r>
            <a:r>
              <a:rPr lang="ru-RU" sz="3600" b="1" dirty="0" err="1" smtClean="0">
                <a:solidFill>
                  <a:srgbClr val="0070C0"/>
                </a:solidFill>
              </a:rPr>
              <a:t>красивоЕ</a:t>
            </a:r>
            <a:r>
              <a:rPr lang="ru-RU" sz="3600" b="1" dirty="0" smtClean="0">
                <a:solidFill>
                  <a:srgbClr val="0070C0"/>
                </a:solidFill>
              </a:rPr>
              <a:t>	ЛУКОШКО.                                                                 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Она пошла в  ОГОРОД   за  ЯГОДОЙ .    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Под  ДЕРЕВОМ  Зина нашла спелые ЯГОДЫ.</a:t>
            </a:r>
          </a:p>
          <a:p>
            <a:pPr>
              <a:buNone/>
            </a:pPr>
            <a:r>
              <a:rPr lang="ru-RU" sz="3600" b="1" dirty="0" smtClean="0">
                <a:solidFill>
                  <a:srgbClr val="0070C0"/>
                </a:solidFill>
              </a:rPr>
              <a:t>Она набрала </a:t>
            </a:r>
            <a:r>
              <a:rPr lang="ru-RU" sz="3600" b="1" dirty="0" err="1" smtClean="0">
                <a:solidFill>
                  <a:srgbClr val="0070C0"/>
                </a:solidFill>
              </a:rPr>
              <a:t>полнОЕ</a:t>
            </a:r>
            <a:r>
              <a:rPr lang="ru-RU" sz="3600" b="1" dirty="0" smtClean="0">
                <a:solidFill>
                  <a:srgbClr val="0070C0"/>
                </a:solidFill>
              </a:rPr>
              <a:t>  ЛУКОШКО   ЯГОД .         </a:t>
            </a:r>
          </a:p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714884"/>
            <a:ext cx="178148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4714884"/>
            <a:ext cx="214314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643446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5143512"/>
            <a:ext cx="15240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0"/>
            <a:ext cx="6858048" cy="6572272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Ну и Заяц!  </a:t>
            </a:r>
            <a:r>
              <a:rPr lang="ru-RU" b="1" i="1" dirty="0" smtClean="0"/>
              <a:t>Е. Попова.</a:t>
            </a:r>
            <a:endParaRPr lang="ru-RU" b="1" dirty="0" smtClean="0"/>
          </a:p>
          <a:p>
            <a:pPr>
              <a:buNone/>
            </a:pPr>
            <a:r>
              <a:rPr lang="ru-RU" b="1" dirty="0" smtClean="0"/>
              <a:t>Под деревом сидел заяц и орал во                                                                          всё горло: А – </a:t>
            </a:r>
            <a:r>
              <a:rPr lang="ru-RU" b="1" dirty="0" err="1" smtClean="0"/>
              <a:t>а</a:t>
            </a:r>
            <a:r>
              <a:rPr lang="ru-RU" b="1" dirty="0" smtClean="0"/>
              <a:t> – </a:t>
            </a:r>
            <a:r>
              <a:rPr lang="ru-RU" b="1" dirty="0" err="1" smtClean="0"/>
              <a:t>а</a:t>
            </a:r>
            <a:r>
              <a:rPr lang="ru-RU" b="1" dirty="0" smtClean="0"/>
              <a:t>!!!  А с пушистой                                                                                                                  ёлочки на него во все  глаза глядели                                                                               </a:t>
            </a:r>
            <a:r>
              <a:rPr lang="ru-RU" b="1" dirty="0" err="1" smtClean="0"/>
              <a:t>рыжехвостые</a:t>
            </a:r>
            <a:r>
              <a:rPr lang="ru-RU" b="1" dirty="0" smtClean="0"/>
              <a:t>  белочки  и не могли                                                                         понять, что это с косым приключилось?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/>
              <a:t>- Заинька, серенький, заинька,                                                                                   миленький, ты что кричишь?                                                                                </a:t>
            </a:r>
          </a:p>
          <a:p>
            <a:pPr>
              <a:buFontTx/>
              <a:buChar char="-"/>
            </a:pPr>
            <a:r>
              <a:rPr lang="ru-RU" b="1" dirty="0" smtClean="0"/>
              <a:t>Э – э-э-э!!!  - продолжал кричать заяц.                                                                                                                                           </a:t>
            </a:r>
          </a:p>
          <a:p>
            <a:pPr>
              <a:buFontTx/>
              <a:buChar char="-"/>
            </a:pPr>
            <a:r>
              <a:rPr lang="ru-RU" b="1" dirty="0" smtClean="0"/>
              <a:t>– Тише, зайка, не кричи! Волк услышит,                                                                         прибежит и тебя съест! - О – </a:t>
            </a:r>
            <a:r>
              <a:rPr lang="ru-RU" b="1" dirty="0" err="1" smtClean="0"/>
              <a:t>о</a:t>
            </a:r>
            <a:r>
              <a:rPr lang="ru-RU" b="1" dirty="0" smtClean="0"/>
              <a:t> – </a:t>
            </a:r>
            <a:r>
              <a:rPr lang="ru-RU" b="1" dirty="0" err="1" smtClean="0"/>
              <a:t>о</a:t>
            </a:r>
            <a:r>
              <a:rPr lang="ru-RU" b="1" dirty="0" smtClean="0"/>
              <a:t>!!!                                                                                                                                                                Переполошились все звери в лесу,                                                                                            к зайцу сбежались, просят.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/>
              <a:t>– Скажи, серенький, что  с тобой стряслось!                                                                                                                          А заяц ещё громче: Ы – </a:t>
            </a:r>
            <a:r>
              <a:rPr lang="ru-RU" b="1" dirty="0" err="1" smtClean="0"/>
              <a:t>ы</a:t>
            </a:r>
            <a:r>
              <a:rPr lang="ru-RU" b="1" dirty="0" smtClean="0"/>
              <a:t> – </a:t>
            </a:r>
            <a:r>
              <a:rPr lang="ru-RU" b="1" dirty="0" err="1" smtClean="0"/>
              <a:t>ы</a:t>
            </a:r>
            <a:r>
              <a:rPr lang="ru-RU" b="1" dirty="0" smtClean="0"/>
              <a:t>!!!                                                                                                                           Ёжик ему корешок валерьяновый                                                                     подсовывает – пожуй, мол, успокойся.                                                                            А заяц и смотреть не хочет – всё кричит!                                                                                                                                       </a:t>
            </a:r>
          </a:p>
          <a:p>
            <a:pPr>
              <a:buNone/>
            </a:pPr>
            <a:r>
              <a:rPr lang="ru-RU" b="1" dirty="0" smtClean="0"/>
              <a:t>Тут и Михайло </a:t>
            </a:r>
            <a:r>
              <a:rPr lang="ru-RU" b="1" dirty="0" err="1" smtClean="0"/>
              <a:t>Потапыч</a:t>
            </a:r>
            <a:r>
              <a:rPr lang="ru-RU" b="1" dirty="0" smtClean="0"/>
              <a:t> не выдержал:                                                                              из малинника вылез и к зайцу поспешил.                                                                             – Ты, серый,  толком  объясни,                                                                                                                                                      что с тобой случилось?                                                                                                     Заяц на минуту  замолчал, на мишку                                                                   внимательно  посмотрел  и сказал:                                                                </a:t>
            </a:r>
          </a:p>
          <a:p>
            <a:pPr>
              <a:buNone/>
            </a:pPr>
            <a:r>
              <a:rPr lang="ru-RU" b="1" dirty="0" smtClean="0"/>
              <a:t>- Большой ты, </a:t>
            </a:r>
            <a:r>
              <a:rPr lang="ru-RU" b="1" dirty="0" err="1" smtClean="0"/>
              <a:t>Мишенька</a:t>
            </a:r>
            <a:r>
              <a:rPr lang="ru-RU" b="1" dirty="0" smtClean="0"/>
              <a:t>,  а не понимаешь!                                                                                                                                       Я же гласные учу! У – </a:t>
            </a:r>
            <a:r>
              <a:rPr lang="ru-RU" b="1" dirty="0" err="1" smtClean="0"/>
              <a:t>у</a:t>
            </a:r>
            <a:r>
              <a:rPr lang="ru-RU" b="1" dirty="0" smtClean="0"/>
              <a:t> – </a:t>
            </a:r>
            <a:r>
              <a:rPr lang="ru-RU" b="1" dirty="0" err="1" smtClean="0"/>
              <a:t>у</a:t>
            </a:r>
            <a:r>
              <a:rPr lang="ru-RU" b="1" dirty="0" smtClean="0"/>
              <a:t>…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595" y="857232"/>
            <a:ext cx="4343405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Знаки дорожные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428736"/>
            <a:ext cx="3055637" cy="26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14290"/>
            <a:ext cx="1844168" cy="131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32" y="4572008"/>
            <a:ext cx="3180483" cy="212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285728"/>
            <a:ext cx="1503363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285562"/>
            <a:ext cx="2408495" cy="357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8604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Чья голова?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757478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Чьи уши,</a:t>
            </a:r>
          </a:p>
          <a:p>
            <a:pPr algn="ctr">
              <a:buNone/>
            </a:pPr>
            <a:r>
              <a:rPr lang="ru-RU" b="1" dirty="0" smtClean="0"/>
              <a:t> чей нос, </a:t>
            </a:r>
          </a:p>
          <a:p>
            <a:pPr algn="ctr">
              <a:buNone/>
            </a:pPr>
            <a:r>
              <a:rPr lang="ru-RU" b="1" dirty="0" smtClean="0"/>
              <a:t>чьи глаза,</a:t>
            </a:r>
          </a:p>
          <a:p>
            <a:pPr algn="ctr">
              <a:buNone/>
            </a:pPr>
            <a:r>
              <a:rPr lang="ru-RU" b="1" dirty="0" smtClean="0"/>
              <a:t>Чьи  усы?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785794"/>
            <a:ext cx="542925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</a:t>
            </a:r>
            <a:r>
              <a:rPr lang="ru-RU" b="1" dirty="0" smtClean="0">
                <a:solidFill>
                  <a:srgbClr val="FF0000"/>
                </a:solidFill>
              </a:rPr>
              <a:t>О – </a:t>
            </a:r>
            <a:r>
              <a:rPr lang="ru-RU" b="1" dirty="0" smtClean="0">
                <a:solidFill>
                  <a:srgbClr val="0070C0"/>
                </a:solidFill>
              </a:rPr>
              <a:t>З</a:t>
            </a:r>
            <a:r>
              <a:rPr lang="ru-RU" b="1" dirty="0" smtClean="0">
                <a:solidFill>
                  <a:srgbClr val="FF0000"/>
                </a:solidFill>
              </a:rPr>
              <a:t>А            -      </a:t>
            </a:r>
            <a:r>
              <a:rPr lang="ru-RU" b="1" dirty="0" err="1" smtClean="0">
                <a:solidFill>
                  <a:srgbClr val="0070C0"/>
                </a:solidFill>
              </a:rPr>
              <a:t>к</a:t>
            </a:r>
            <a:r>
              <a:rPr lang="ru-RU" b="1" dirty="0" err="1" smtClean="0">
                <a:solidFill>
                  <a:srgbClr val="FF0000"/>
                </a:solidFill>
              </a:rPr>
              <a:t>о-</a:t>
            </a:r>
            <a:r>
              <a:rPr lang="ru-RU" b="1" dirty="0" err="1" smtClean="0">
                <a:solidFill>
                  <a:srgbClr val="0070C0"/>
                </a:solidFill>
              </a:rPr>
              <a:t>з</a:t>
            </a:r>
            <a:r>
              <a:rPr lang="ru-RU" b="1" dirty="0" err="1" smtClean="0">
                <a:solidFill>
                  <a:srgbClr val="FF0000"/>
                </a:solidFill>
              </a:rPr>
              <a:t>о</a:t>
            </a:r>
            <a:r>
              <a:rPr lang="ru-RU" b="1" dirty="0" err="1" smtClean="0">
                <a:solidFill>
                  <a:srgbClr val="00B050"/>
                </a:solidFill>
              </a:rPr>
              <a:t>ч</a:t>
            </a:r>
            <a:r>
              <a:rPr lang="ru-RU" b="1" dirty="0" err="1" smtClean="0">
                <a:solidFill>
                  <a:srgbClr val="FF0000"/>
                </a:solidFill>
              </a:rPr>
              <a:t>-</a:t>
            </a:r>
            <a:r>
              <a:rPr lang="ru-RU" b="1" dirty="0" err="1" smtClean="0">
                <a:solidFill>
                  <a:srgbClr val="0070C0"/>
                </a:solidFill>
              </a:rPr>
              <a:t>к</a:t>
            </a:r>
            <a:r>
              <a:rPr lang="ru-RU" b="1" dirty="0" err="1" smtClean="0">
                <a:solidFill>
                  <a:srgbClr val="FF0000"/>
                </a:solidFill>
              </a:rPr>
              <a:t>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394797"/>
            <a:ext cx="5929354" cy="546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1214422"/>
            <a:ext cx="3226019" cy="297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928794" y="4786322"/>
            <a:ext cx="1714512" cy="1689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 зайчихи и зайчонок.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4291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71472" y="3000372"/>
            <a:ext cx="3000365" cy="316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643050"/>
            <a:ext cx="5103926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1142984"/>
            <a:ext cx="435771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428604"/>
            <a:ext cx="3000396" cy="4500593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СЕРЫЙ ЗАИНЬКА В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      НИЗИНКЕ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ОБГРЫЗАЛ КОРУ С ОСИНКИ.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571480"/>
            <a:ext cx="5702953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За  КУБИКОМ ….          За вазой..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Схема предлога «ЗА» </a:t>
            </a:r>
            <a:endParaRPr lang="ru-RU" sz="3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8288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794250" y="3706816"/>
            <a:ext cx="23749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785926"/>
            <a:ext cx="300039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06" y="3143248"/>
            <a:ext cx="4286280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1428736"/>
            <a:ext cx="34417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Где стоит дом? -  </a:t>
            </a:r>
            <a:r>
              <a:rPr lang="ru-RU" b="1" dirty="0" smtClean="0">
                <a:solidFill>
                  <a:srgbClr val="C00000"/>
                </a:solidFill>
              </a:rPr>
              <a:t>ДОМ  ЗА  ЗАБОРОМ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358114" cy="505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Где  стоит  </a:t>
            </a:r>
            <a:r>
              <a:rPr lang="ru-RU" b="1" dirty="0" err="1" smtClean="0">
                <a:solidFill>
                  <a:srgbClr val="C00000"/>
                </a:solidFill>
              </a:rPr>
              <a:t>пылес</a:t>
            </a:r>
            <a:r>
              <a:rPr lang="ru-RU" b="1" dirty="0" smtClean="0">
                <a:solidFill>
                  <a:srgbClr val="C00000"/>
                </a:solidFill>
              </a:rPr>
              <a:t>?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ПЫЛЕСОС  стоит   «ЗА» ….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2686040" cy="4972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Откуда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достаём 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пылесос?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«ИЗ-ЗА».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Стрелка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показывает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направление 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движения.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2143116"/>
            <a:ext cx="27273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86124"/>
            <a:ext cx="364333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428736"/>
            <a:ext cx="287901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C00000"/>
                </a:solidFill>
              </a:rPr>
              <a:t>Кто выходит </a:t>
            </a:r>
            <a:r>
              <a:rPr lang="ru-RU" sz="4900" b="1" u="sng" dirty="0" smtClean="0">
                <a:solidFill>
                  <a:srgbClr val="C00000"/>
                </a:solidFill>
              </a:rPr>
              <a:t>ИЗ</a:t>
            </a:r>
            <a:r>
              <a:rPr lang="ru-RU" sz="4900" b="1" dirty="0" smtClean="0">
                <a:solidFill>
                  <a:srgbClr val="C00000"/>
                </a:solidFill>
              </a:rPr>
              <a:t> дома?</a:t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СХЕМА ПРЕДЛОГА «ИЗ».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500306"/>
            <a:ext cx="2847970" cy="220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714488"/>
            <a:ext cx="4843216" cy="496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3479</TotalTime>
  <Words>455</Words>
  <Application>Microsoft Office PowerPoint</Application>
  <PresentationFormat>Экран (4:3)</PresentationFormat>
  <Paragraphs>68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ЗВОНКИЕ СОГЛАСНЫЕ ЗВУКИ  З - Зь</vt:lpstr>
      <vt:lpstr>КО- МА-РИК</vt:lpstr>
      <vt:lpstr>КО – ЗА            -      ко-зоч-ка</vt:lpstr>
      <vt:lpstr>У зайчихи и зайчонок.</vt:lpstr>
      <vt:lpstr>.</vt:lpstr>
      <vt:lpstr>За  КУБИКОМ ….          За вазой.. Схема предлога «ЗА» </vt:lpstr>
      <vt:lpstr>Где стоит дом? -  ДОМ  ЗА  ЗАБОРОМ</vt:lpstr>
      <vt:lpstr>Где  стоит  пылес? ПЫЛЕСОС  стоит   «ЗА» ….</vt:lpstr>
      <vt:lpstr>Кто выходит ИЗ дома? СХЕМА ПРЕДЛОГА «ИЗ».</vt:lpstr>
      <vt:lpstr>ЛИСА ГОНИТСЯ ЗА ЗАЙЦЕМ</vt:lpstr>
      <vt:lpstr>Кто за кем?</vt:lpstr>
      <vt:lpstr>МАТРЁШКА  СТОИТ   ЗА  ЗАЙЦЕМ.</vt:lpstr>
      <vt:lpstr>ОТКУДА ВЫЕХАЛА МАШИНА ?</vt:lpstr>
      <vt:lpstr>Кто  выглядывает ИЗ-ЗА забора? Схема предлога «ИЗ-ЗА». </vt:lpstr>
      <vt:lpstr>ЗОЛОТОЙ КЛЮЧИК</vt:lpstr>
      <vt:lpstr>ЗЕБРА ОЧЕНЬ ТЕМ ГОРДИТСЯ,                                ЧТО В ПОЛОСКУ, КАК ТИГРИЦА.</vt:lpstr>
      <vt:lpstr>МОРСКАЯ ЗВЕЗДА</vt:lpstr>
      <vt:lpstr>ДИАЛОГ: Заяц, тетёрка, цапля и летучая мышь.</vt:lpstr>
      <vt:lpstr>КАП-КАП-КАП!</vt:lpstr>
      <vt:lpstr>Слева.. справа.. между...</vt:lpstr>
      <vt:lpstr>Звуки З и С произнеси на улыбке.</vt:lpstr>
      <vt:lpstr>Повтори рассказ. Заменяя каждую картинку словом со звуком  З или С. </vt:lpstr>
      <vt:lpstr>.</vt:lpstr>
      <vt:lpstr>Знаки дорожные</vt:lpstr>
      <vt:lpstr>Чья голова?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ЗВОНКИЙ СОГЛАСНЫЙ ЗВУК З</dc:title>
  <dc:creator>111</dc:creator>
  <cp:lastModifiedBy>111</cp:lastModifiedBy>
  <cp:revision>43</cp:revision>
  <dcterms:created xsi:type="dcterms:W3CDTF">2019-10-13T01:28:22Z</dcterms:created>
  <dcterms:modified xsi:type="dcterms:W3CDTF">2020-07-30T10:09:59Z</dcterms:modified>
</cp:coreProperties>
</file>